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y="10058400" cx="73152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A4A3A4"/>
          </p15:clr>
        </p15:guide>
        <p15:guide id="2" pos="23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0F0D541-C56A-489E-AA09-3D76DE450653}">
  <a:tblStyle styleId="{80F0D541-C56A-489E-AA09-3D76DE4506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013F5E4C-A51D-498E-B8FD-F2141E3A67C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/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30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21" Type="http://schemas.openxmlformats.org/officeDocument/2006/relationships/slide" Target="slides/slide14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2.xml"/><Relationship Id="rId6" Type="http://schemas.openxmlformats.org/officeDocument/2006/relationships/slideMaster" Target="slideMasters/slideMaster2.xml"/><Relationship Id="rId18" Type="http://schemas.openxmlformats.org/officeDocument/2006/relationships/slide" Target="slides/slide1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:notes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02bbfa126a_0_239:notes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02bbfa126a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3563fccd1c_0_25:notes"/>
          <p:cNvSpPr/>
          <p:nvPr>
            <p:ph idx="2" type="sldImg"/>
          </p:nvPr>
        </p:nvSpPr>
        <p:spPr>
          <a:xfrm>
            <a:off x="2182390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3563fccd1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6d2dc388b8985181_192:notes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6d2dc388b8985181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a6db218ec7ac0c4_0:notes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1a6db218ec7ac0c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7458e1a9ae8545b3_0:notes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7458e1a9ae8545b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02bbfa126a_0_74:notes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02bbfa126a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3563fccd1c_0_2:notes"/>
          <p:cNvSpPr/>
          <p:nvPr>
            <p:ph idx="2" type="sldImg"/>
          </p:nvPr>
        </p:nvSpPr>
        <p:spPr>
          <a:xfrm>
            <a:off x="2182390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3563fccd1c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3563fccd1c_0_14:notes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3563fccd1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02bbfa126a_0_288:notes"/>
          <p:cNvSpPr/>
          <p:nvPr>
            <p:ph idx="2" type="sldImg"/>
          </p:nvPr>
        </p:nvSpPr>
        <p:spPr>
          <a:xfrm>
            <a:off x="2182390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02bbfa126a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6d2dc388b8985181_185:notes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6d2dc388b8985181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02bbfa126a_0_337:notes"/>
          <p:cNvSpPr/>
          <p:nvPr>
            <p:ph idx="2" type="sldImg"/>
          </p:nvPr>
        </p:nvSpPr>
        <p:spPr>
          <a:xfrm>
            <a:off x="2182390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02bbfa126a_0_3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3563fccd1c_0_31:notes"/>
          <p:cNvSpPr/>
          <p:nvPr>
            <p:ph idx="2" type="sldImg"/>
          </p:nvPr>
        </p:nvSpPr>
        <p:spPr>
          <a:xfrm>
            <a:off x="2182413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3563fccd1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02bbfa126a_0_184:notes"/>
          <p:cNvSpPr/>
          <p:nvPr>
            <p:ph idx="2" type="sldImg"/>
          </p:nvPr>
        </p:nvSpPr>
        <p:spPr>
          <a:xfrm>
            <a:off x="2182390" y="685800"/>
            <a:ext cx="2493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102bbfa126a_0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49367" y="1456058"/>
            <a:ext cx="6816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49360" y="5542289"/>
            <a:ext cx="6816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49360" y="2163089"/>
            <a:ext cx="6816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49360" y="6164351"/>
            <a:ext cx="6816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ctrTitle"/>
          </p:nvPr>
        </p:nvSpPr>
        <p:spPr>
          <a:xfrm>
            <a:off x="249367" y="1456058"/>
            <a:ext cx="6816600" cy="4014000"/>
          </a:xfrm>
          <a:prstGeom prst="rect">
            <a:avLst/>
          </a:prstGeom>
        </p:spPr>
        <p:txBody>
          <a:bodyPr anchorCtr="0" anchor="b" bIns="87650" lIns="87650" spcFirstLastPara="1" rIns="87650" wrap="square" tIns="876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>
            <a:off x="249360" y="5542289"/>
            <a:ext cx="6816600" cy="15501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/>
          <p:nvPr>
            <p:ph type="title"/>
          </p:nvPr>
        </p:nvSpPr>
        <p:spPr>
          <a:xfrm>
            <a:off x="249360" y="4206107"/>
            <a:ext cx="6816600" cy="16461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249360" y="870271"/>
            <a:ext cx="6816600" cy="11199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" type="body"/>
          </p:nvPr>
        </p:nvSpPr>
        <p:spPr>
          <a:xfrm>
            <a:off x="249360" y="2253729"/>
            <a:ext cx="6816600" cy="66810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>
            <p:ph type="title"/>
          </p:nvPr>
        </p:nvSpPr>
        <p:spPr>
          <a:xfrm>
            <a:off x="249360" y="870271"/>
            <a:ext cx="6816600" cy="11199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67" name="Google Shape;67;p17"/>
          <p:cNvSpPr txBox="1"/>
          <p:nvPr>
            <p:ph idx="1" type="body"/>
          </p:nvPr>
        </p:nvSpPr>
        <p:spPr>
          <a:xfrm>
            <a:off x="249360" y="2253729"/>
            <a:ext cx="3199800" cy="66810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8" name="Google Shape;68;p17"/>
          <p:cNvSpPr txBox="1"/>
          <p:nvPr>
            <p:ph idx="2" type="body"/>
          </p:nvPr>
        </p:nvSpPr>
        <p:spPr>
          <a:xfrm>
            <a:off x="3865920" y="2253729"/>
            <a:ext cx="3199800" cy="66810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/>
          <p:nvPr>
            <p:ph type="title"/>
          </p:nvPr>
        </p:nvSpPr>
        <p:spPr>
          <a:xfrm>
            <a:off x="249360" y="870271"/>
            <a:ext cx="6816600" cy="11199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700"/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/>
          <p:nvPr>
            <p:ph type="title"/>
          </p:nvPr>
        </p:nvSpPr>
        <p:spPr>
          <a:xfrm>
            <a:off x="249360" y="1086507"/>
            <a:ext cx="2246400" cy="1477800"/>
          </a:xfrm>
          <a:prstGeom prst="rect">
            <a:avLst/>
          </a:prstGeom>
        </p:spPr>
        <p:txBody>
          <a:bodyPr anchorCtr="0" anchor="b" bIns="87650" lIns="87650" spcFirstLastPara="1" rIns="87650" wrap="square" tIns="876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/>
        </p:txBody>
      </p:sp>
      <p:sp>
        <p:nvSpPr>
          <p:cNvPr id="75" name="Google Shape;75;p19"/>
          <p:cNvSpPr txBox="1"/>
          <p:nvPr>
            <p:ph idx="1" type="body"/>
          </p:nvPr>
        </p:nvSpPr>
        <p:spPr>
          <a:xfrm>
            <a:off x="249360" y="2717440"/>
            <a:ext cx="2246400" cy="62175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9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392200" y="880293"/>
            <a:ext cx="5094300" cy="79998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3657600" y="-244"/>
            <a:ext cx="36576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1"/>
          <p:cNvSpPr txBox="1"/>
          <p:nvPr>
            <p:ph type="title"/>
          </p:nvPr>
        </p:nvSpPr>
        <p:spPr>
          <a:xfrm>
            <a:off x="212400" y="2411542"/>
            <a:ext cx="3236100" cy="2898600"/>
          </a:xfrm>
          <a:prstGeom prst="rect">
            <a:avLst/>
          </a:prstGeom>
        </p:spPr>
        <p:txBody>
          <a:bodyPr anchorCtr="0" anchor="b" bIns="87650" lIns="87650" spcFirstLastPara="1" rIns="87650" wrap="square" tIns="876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83" name="Google Shape;83;p21"/>
          <p:cNvSpPr txBox="1"/>
          <p:nvPr>
            <p:ph idx="1" type="subTitle"/>
          </p:nvPr>
        </p:nvSpPr>
        <p:spPr>
          <a:xfrm>
            <a:off x="212400" y="5481569"/>
            <a:ext cx="3236100" cy="24153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4" name="Google Shape;84;p21"/>
          <p:cNvSpPr txBox="1"/>
          <p:nvPr>
            <p:ph idx="2" type="body"/>
          </p:nvPr>
        </p:nvSpPr>
        <p:spPr>
          <a:xfrm>
            <a:off x="3951600" y="1415969"/>
            <a:ext cx="3069600" cy="72261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49360" y="4206107"/>
            <a:ext cx="6816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/>
          <p:nvPr>
            <p:ph idx="1" type="body"/>
          </p:nvPr>
        </p:nvSpPr>
        <p:spPr>
          <a:xfrm>
            <a:off x="249360" y="8273124"/>
            <a:ext cx="4799100" cy="1183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/>
            </a:lvl1pPr>
          </a:lstStyle>
          <a:p/>
        </p:txBody>
      </p:sp>
      <p:sp>
        <p:nvSpPr>
          <p:cNvPr id="88" name="Google Shape;88;p22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/>
          <p:nvPr>
            <p:ph hasCustomPrompt="1" type="title"/>
          </p:nvPr>
        </p:nvSpPr>
        <p:spPr>
          <a:xfrm>
            <a:off x="249360" y="2163089"/>
            <a:ext cx="6816600" cy="3839700"/>
          </a:xfrm>
          <a:prstGeom prst="rect">
            <a:avLst/>
          </a:prstGeom>
        </p:spPr>
        <p:txBody>
          <a:bodyPr anchorCtr="0" anchor="b" bIns="87650" lIns="87650" spcFirstLastPara="1" rIns="87650" wrap="square" tIns="876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1500"/>
              <a:buNone/>
              <a:defRPr sz="115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/>
          <p:nvPr>
            <p:ph idx="1" type="body"/>
          </p:nvPr>
        </p:nvSpPr>
        <p:spPr>
          <a:xfrm>
            <a:off x="249360" y="6164351"/>
            <a:ext cx="6816600" cy="2543700"/>
          </a:xfrm>
          <a:prstGeom prst="rect">
            <a:avLst/>
          </a:prstGeom>
        </p:spPr>
        <p:txBody>
          <a:bodyPr anchorCtr="0" anchor="t" bIns="87650" lIns="87650" spcFirstLastPara="1" rIns="87650" wrap="square" tIns="87650">
            <a:normAutofit/>
          </a:bodyPr>
          <a:lstStyle>
            <a:lvl1pPr indent="-336550" lvl="0" marL="457200" rtl="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11150" lvl="1" marL="914400" rtl="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indent="-311150" lvl="2" marL="1371600" rtl="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indent="-311150" lvl="3" marL="1828800" rtl="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indent="-311150" lvl="4" marL="2286000" rtl="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indent="-311150" lvl="5" marL="2743200" rtl="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indent="-311150" lvl="6" marL="3200400" rtl="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indent="-311150" lvl="7" marL="3657600" rtl="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indent="-311150" lvl="8" marL="4114800" rtl="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/>
        </p:txBody>
      </p:sp>
      <p:sp>
        <p:nvSpPr>
          <p:cNvPr id="92" name="Google Shape;92;p23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49360" y="870271"/>
            <a:ext cx="6816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49360" y="2253729"/>
            <a:ext cx="6816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49360" y="870271"/>
            <a:ext cx="6816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49360" y="2253729"/>
            <a:ext cx="31998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865920" y="2253729"/>
            <a:ext cx="31998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49360" y="870271"/>
            <a:ext cx="6816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49360" y="1086507"/>
            <a:ext cx="22464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49360" y="2717440"/>
            <a:ext cx="22464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392200" y="880293"/>
            <a:ext cx="50943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657600" y="-244"/>
            <a:ext cx="36576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2400" y="2411542"/>
            <a:ext cx="32361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2400" y="5481569"/>
            <a:ext cx="32361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3951600" y="1415969"/>
            <a:ext cx="3069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49360" y="8273124"/>
            <a:ext cx="47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9360" y="870271"/>
            <a:ext cx="6816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9360" y="2253729"/>
            <a:ext cx="6816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6777966" y="9119180"/>
            <a:ext cx="4389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49360" y="870271"/>
            <a:ext cx="6816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49360" y="2253729"/>
            <a:ext cx="6816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normAutofit/>
          </a:bodyPr>
          <a:lstStyle>
            <a:lvl1pPr indent="-3365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1pPr>
            <a:lvl2pPr indent="-3111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>
                <a:solidFill>
                  <a:schemeClr val="dk2"/>
                </a:solidFill>
              </a:defRPr>
            </a:lvl2pPr>
            <a:lvl3pPr indent="-3111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■"/>
              <a:defRPr sz="1300">
                <a:solidFill>
                  <a:schemeClr val="dk2"/>
                </a:solidFill>
              </a:defRPr>
            </a:lvl3pPr>
            <a:lvl4pPr indent="-3111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300">
                <a:solidFill>
                  <a:schemeClr val="dk2"/>
                </a:solidFill>
              </a:defRPr>
            </a:lvl4pPr>
            <a:lvl5pPr indent="-3111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>
                <a:solidFill>
                  <a:schemeClr val="dk2"/>
                </a:solidFill>
              </a:defRPr>
            </a:lvl5pPr>
            <a:lvl6pPr indent="-3111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■"/>
              <a:defRPr sz="1300">
                <a:solidFill>
                  <a:schemeClr val="dk2"/>
                </a:solidFill>
              </a:defRPr>
            </a:lvl6pPr>
            <a:lvl7pPr indent="-3111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●"/>
              <a:defRPr sz="1300">
                <a:solidFill>
                  <a:schemeClr val="dk2"/>
                </a:solidFill>
              </a:defRPr>
            </a:lvl7pPr>
            <a:lvl8pPr indent="-3111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○"/>
              <a:defRPr sz="1300">
                <a:solidFill>
                  <a:schemeClr val="dk2"/>
                </a:solidFill>
              </a:defRPr>
            </a:lvl8pPr>
            <a:lvl9pPr indent="-3111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■"/>
              <a:defRPr sz="13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6777966" y="9119180"/>
            <a:ext cx="438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650" lIns="87650" spcFirstLastPara="1" rIns="87650" wrap="square" tIns="87650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3.xml"/><Relationship Id="rId4" Type="http://schemas.openxmlformats.org/officeDocument/2006/relationships/slide" Target="/ppt/slides/slide5.xml"/><Relationship Id="rId5" Type="http://schemas.openxmlformats.org/officeDocument/2006/relationships/slide" Target="/ppt/slides/slide7.xml"/><Relationship Id="rId6" Type="http://schemas.openxmlformats.org/officeDocument/2006/relationships/slide" Target="/ppt/slides/slide9.xml"/><Relationship Id="rId7" Type="http://schemas.openxmlformats.org/officeDocument/2006/relationships/slide" Target="/ppt/slides/slide1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canada.ca/en/immigration-refugees-citizenship.html" TargetMode="External"/><Relationship Id="rId4" Type="http://schemas.openxmlformats.org/officeDocument/2006/relationships/hyperlink" Target="https://www.canada.ca/en/immigration-refugees-citizenship.html" TargetMode="External"/><Relationship Id="rId5" Type="http://schemas.openxmlformats.org/officeDocument/2006/relationships/hyperlink" Target="https://visa.vfsglobal.com/one-pager/nigeria/canada/english/pdf/Nigeria-Tourist-Checklist-updated-2023.pdf" TargetMode="External"/><Relationship Id="rId6" Type="http://schemas.openxmlformats.org/officeDocument/2006/relationships/hyperlink" Target="https://visa.vfsglobal.com/one-pager/nigeria/canada/english/pdf/Nigeria-Tourist-Checklist-updated-2023.pdf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E374B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5145325" y="-21300"/>
            <a:ext cx="2272200" cy="10058400"/>
          </a:xfrm>
          <a:prstGeom prst="rect">
            <a:avLst/>
          </a:prstGeom>
          <a:solidFill>
            <a:srgbClr val="EBE9D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5"/>
          <p:cNvPicPr preferRelativeResize="0"/>
          <p:nvPr/>
        </p:nvPicPr>
        <p:blipFill rotWithShape="1">
          <a:blip r:embed="rId3">
            <a:alphaModFix/>
          </a:blip>
          <a:srcRect b="53662" l="29792" r="55530" t="0"/>
          <a:stretch/>
        </p:blipFill>
        <p:spPr>
          <a:xfrm>
            <a:off x="5337397" y="279098"/>
            <a:ext cx="2088478" cy="4374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5"/>
          <p:cNvPicPr preferRelativeResize="0"/>
          <p:nvPr/>
        </p:nvPicPr>
        <p:blipFill rotWithShape="1">
          <a:blip r:embed="rId3">
            <a:alphaModFix/>
          </a:blip>
          <a:srcRect b="709" l="29792" r="55530" t="47881"/>
          <a:stretch/>
        </p:blipFill>
        <p:spPr>
          <a:xfrm>
            <a:off x="5337397" y="4824026"/>
            <a:ext cx="2088478" cy="485297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5"/>
          <p:cNvSpPr txBox="1"/>
          <p:nvPr/>
        </p:nvSpPr>
        <p:spPr>
          <a:xfrm>
            <a:off x="6830703" y="-1295"/>
            <a:ext cx="381600" cy="10038300"/>
          </a:xfrm>
          <a:prstGeom prst="rect">
            <a:avLst/>
          </a:prstGeom>
          <a:solidFill>
            <a:srgbClr val="5E374B">
              <a:alpha val="7598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5"/>
          <p:cNvSpPr txBox="1"/>
          <p:nvPr/>
        </p:nvSpPr>
        <p:spPr>
          <a:xfrm>
            <a:off x="286850" y="3976350"/>
            <a:ext cx="4684800" cy="195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EBE9DA"/>
                </a:solidFill>
                <a:latin typeface="Montserrat"/>
                <a:ea typeface="Montserrat"/>
                <a:cs typeface="Montserrat"/>
                <a:sym typeface="Montserrat"/>
              </a:rPr>
              <a:t>Prepared for:</a:t>
            </a:r>
            <a:endParaRPr b="1" sz="2000">
              <a:solidFill>
                <a:srgbClr val="EBE9D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EBE9D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EBE9DA"/>
                </a:solidFill>
                <a:latin typeface="Montserrat"/>
                <a:ea typeface="Montserrat"/>
                <a:cs typeface="Montserrat"/>
                <a:sym typeface="Montserrat"/>
              </a:rPr>
              <a:t>Blueprint</a:t>
            </a:r>
            <a:endParaRPr b="1" sz="2800">
              <a:solidFill>
                <a:srgbClr val="EBE9D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EBE9DA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Canada</a:t>
            </a:r>
            <a:endParaRPr sz="2500">
              <a:solidFill>
                <a:srgbClr val="EBE9DA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EBE9DA"/>
                </a:solidFill>
                <a:latin typeface="Montserrat"/>
                <a:ea typeface="Montserrat"/>
                <a:cs typeface="Montserrat"/>
                <a:sym typeface="Montserrat"/>
              </a:rPr>
              <a:t>Sep</a:t>
            </a:r>
            <a:r>
              <a:rPr lang="en" sz="2200">
                <a:solidFill>
                  <a:srgbClr val="EBE9DA"/>
                </a:solidFill>
                <a:latin typeface="Montserrat"/>
                <a:ea typeface="Montserrat"/>
                <a:cs typeface="Montserrat"/>
                <a:sym typeface="Montserrat"/>
              </a:rPr>
              <a:t> 1st - Sep 9</a:t>
            </a:r>
            <a:r>
              <a:rPr lang="en" sz="2200">
                <a:solidFill>
                  <a:srgbClr val="EBE9DA"/>
                </a:solidFill>
                <a:latin typeface="Montserrat"/>
                <a:ea typeface="Montserrat"/>
                <a:cs typeface="Montserrat"/>
                <a:sym typeface="Montserrat"/>
              </a:rPr>
              <a:t>th </a:t>
            </a:r>
            <a:endParaRPr sz="2200">
              <a:solidFill>
                <a:srgbClr val="EBE9D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775550" y="1628875"/>
            <a:ext cx="468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EBE9DA"/>
                </a:solidFill>
                <a:latin typeface="Montserrat"/>
                <a:ea typeface="Montserrat"/>
                <a:cs typeface="Montserrat"/>
                <a:sym typeface="Montserrat"/>
              </a:rPr>
              <a:t>Travel Pack</a:t>
            </a:r>
            <a:endParaRPr b="1" sz="4000">
              <a:solidFill>
                <a:srgbClr val="EBE9D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25"/>
          <p:cNvSpPr txBox="1"/>
          <p:nvPr/>
        </p:nvSpPr>
        <p:spPr>
          <a:xfrm>
            <a:off x="5419" y="4612640"/>
            <a:ext cx="7315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4"/>
          <p:cNvSpPr txBox="1"/>
          <p:nvPr/>
        </p:nvSpPr>
        <p:spPr>
          <a:xfrm>
            <a:off x="332151" y="443392"/>
            <a:ext cx="64500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Budget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34"/>
          <p:cNvSpPr/>
          <p:nvPr/>
        </p:nvSpPr>
        <p:spPr>
          <a:xfrm>
            <a:off x="0" y="9524123"/>
            <a:ext cx="7315200" cy="534600"/>
          </a:xfrm>
          <a:prstGeom prst="rect">
            <a:avLst/>
          </a:prstGeom>
          <a:solidFill>
            <a:srgbClr val="EBE9DA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34"/>
          <p:cNvSpPr txBox="1"/>
          <p:nvPr/>
        </p:nvSpPr>
        <p:spPr>
          <a:xfrm>
            <a:off x="6705939" y="0"/>
            <a:ext cx="390900" cy="1082100"/>
          </a:xfrm>
          <a:prstGeom prst="rect">
            <a:avLst/>
          </a:prstGeom>
          <a:solidFill>
            <a:srgbClr val="5E374B">
              <a:alpha val="75980"/>
            </a:srgbClr>
          </a:solidFill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graphicFrame>
        <p:nvGraphicFramePr>
          <p:cNvPr id="175" name="Google Shape;175;p34"/>
          <p:cNvGraphicFramePr/>
          <p:nvPr/>
        </p:nvGraphicFramePr>
        <p:xfrm>
          <a:off x="952500" y="335691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{80F0D541-C56A-489E-AA09-3D76DE450653}</a:tableStyleId>
              </a:tblPr>
              <a:tblGrid>
                <a:gridCol w="2705100"/>
                <a:gridCol w="27051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ITEM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COST ($)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Visa Application Process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150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Flights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1500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Accomodation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2000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Activities 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3000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Meals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2000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Total</a:t>
                      </a:r>
                      <a:r>
                        <a:rPr lang="en"/>
                        <a:t> Cost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8650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5"/>
          <p:cNvSpPr/>
          <p:nvPr/>
        </p:nvSpPr>
        <p:spPr>
          <a:xfrm>
            <a:off x="176590" y="221968"/>
            <a:ext cx="6951900" cy="9628200"/>
          </a:xfrm>
          <a:prstGeom prst="rect">
            <a:avLst/>
          </a:prstGeom>
          <a:solidFill>
            <a:srgbClr val="5E374B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1" name="Google Shape;181;p35"/>
          <p:cNvCxnSpPr/>
          <p:nvPr/>
        </p:nvCxnSpPr>
        <p:spPr>
          <a:xfrm>
            <a:off x="485653" y="853258"/>
            <a:ext cx="0" cy="8291100"/>
          </a:xfrm>
          <a:prstGeom prst="straightConnector1">
            <a:avLst/>
          </a:prstGeom>
          <a:noFill/>
          <a:ln cap="flat" cmpd="sng" w="19050">
            <a:solidFill>
              <a:srgbClr val="EBE9D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2" name="Google Shape;182;p35"/>
          <p:cNvSpPr txBox="1"/>
          <p:nvPr/>
        </p:nvSpPr>
        <p:spPr>
          <a:xfrm>
            <a:off x="696347" y="3921078"/>
            <a:ext cx="5006700" cy="24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EBE9D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Itinerary</a:t>
            </a:r>
            <a:endParaRPr sz="4800">
              <a:solidFill>
                <a:srgbClr val="EBE9DA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6"/>
          <p:cNvSpPr txBox="1"/>
          <p:nvPr/>
        </p:nvSpPr>
        <p:spPr>
          <a:xfrm>
            <a:off x="332151" y="443392"/>
            <a:ext cx="64500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Itinerary (Trip Summary)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" name="Google Shape;188;p36"/>
          <p:cNvSpPr/>
          <p:nvPr/>
        </p:nvSpPr>
        <p:spPr>
          <a:xfrm>
            <a:off x="0" y="9524123"/>
            <a:ext cx="7315200" cy="534600"/>
          </a:xfrm>
          <a:prstGeom prst="rect">
            <a:avLst/>
          </a:prstGeom>
          <a:solidFill>
            <a:srgbClr val="EBE9DA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6"/>
          <p:cNvSpPr txBox="1"/>
          <p:nvPr/>
        </p:nvSpPr>
        <p:spPr>
          <a:xfrm>
            <a:off x="6705939" y="0"/>
            <a:ext cx="390900" cy="1082100"/>
          </a:xfrm>
          <a:prstGeom prst="rect">
            <a:avLst/>
          </a:prstGeom>
          <a:solidFill>
            <a:srgbClr val="5E374B">
              <a:alpha val="75980"/>
            </a:srgbClr>
          </a:solidFill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pic>
        <p:nvPicPr>
          <p:cNvPr id="190" name="Google Shape;190;p36"/>
          <p:cNvPicPr preferRelativeResize="0"/>
          <p:nvPr/>
        </p:nvPicPr>
        <p:blipFill rotWithShape="1">
          <a:blip r:embed="rId3">
            <a:alphaModFix/>
          </a:blip>
          <a:srcRect b="0" l="4278" r="0" t="0"/>
          <a:stretch/>
        </p:blipFill>
        <p:spPr>
          <a:xfrm>
            <a:off x="432589" y="2462673"/>
            <a:ext cx="6449999" cy="56808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7"/>
          <p:cNvSpPr txBox="1"/>
          <p:nvPr/>
        </p:nvSpPr>
        <p:spPr>
          <a:xfrm>
            <a:off x="332151" y="443392"/>
            <a:ext cx="64500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Travel schedule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" name="Google Shape;196;p37"/>
          <p:cNvSpPr/>
          <p:nvPr/>
        </p:nvSpPr>
        <p:spPr>
          <a:xfrm>
            <a:off x="0" y="9524123"/>
            <a:ext cx="7315200" cy="534600"/>
          </a:xfrm>
          <a:prstGeom prst="rect">
            <a:avLst/>
          </a:prstGeom>
          <a:solidFill>
            <a:srgbClr val="EBE9DA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37"/>
          <p:cNvSpPr txBox="1"/>
          <p:nvPr/>
        </p:nvSpPr>
        <p:spPr>
          <a:xfrm>
            <a:off x="6705939" y="0"/>
            <a:ext cx="390900" cy="1082100"/>
          </a:xfrm>
          <a:prstGeom prst="rect">
            <a:avLst/>
          </a:prstGeom>
          <a:solidFill>
            <a:srgbClr val="5E374B">
              <a:alpha val="75980"/>
            </a:srgbClr>
          </a:solidFill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graphicFrame>
        <p:nvGraphicFramePr>
          <p:cNvPr id="198" name="Google Shape;198;p37"/>
          <p:cNvGraphicFramePr/>
          <p:nvPr/>
        </p:nvGraphicFramePr>
        <p:xfrm>
          <a:off x="342713" y="2101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{013F5E4C-A51D-498E-B8FD-F2141E3A67CA}</a:tableStyleId>
              </a:tblPr>
              <a:tblGrid>
                <a:gridCol w="1014500"/>
                <a:gridCol w="935950"/>
                <a:gridCol w="778400"/>
                <a:gridCol w="930500"/>
                <a:gridCol w="885750"/>
                <a:gridCol w="635250"/>
                <a:gridCol w="688925"/>
                <a:gridCol w="760500"/>
              </a:tblGrid>
              <a:tr h="3175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Carrier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Class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Dep.Date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From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To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Dep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Arr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Arr.Date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</a:tr>
              <a:tr h="317500">
                <a:tc gridSpan="8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Travel to Canada  - 27 hrs 16 mins</a:t>
                      </a:r>
                      <a:endParaRPr b="1" sz="120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>
                        <a:alpha val="75980"/>
                      </a:srgbClr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  <a:tr h="3175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Emirates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First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-Sep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Nigeria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Canada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23:55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5:55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-Nov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9" name="Google Shape;199;p37"/>
          <p:cNvSpPr txBox="1"/>
          <p:nvPr/>
        </p:nvSpPr>
        <p:spPr>
          <a:xfrm>
            <a:off x="255950" y="6260600"/>
            <a:ext cx="645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Click the links below to view tickets:</a:t>
            </a:r>
            <a:endParaRPr b="1" sz="2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" name="Google Shape;200;p37"/>
          <p:cNvSpPr/>
          <p:nvPr/>
        </p:nvSpPr>
        <p:spPr>
          <a:xfrm>
            <a:off x="342725" y="6893850"/>
            <a:ext cx="4406700" cy="492600"/>
          </a:xfrm>
          <a:prstGeom prst="rect">
            <a:avLst/>
          </a:prstGeom>
          <a:solidFill>
            <a:srgbClr val="5E374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Canada to Nigeria r</a:t>
            </a:r>
            <a:r>
              <a:rPr b="1" lang="en" sz="1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eturn Tickets</a:t>
            </a:r>
            <a:endParaRPr b="1" sz="1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8"/>
          <p:cNvSpPr txBox="1"/>
          <p:nvPr/>
        </p:nvSpPr>
        <p:spPr>
          <a:xfrm>
            <a:off x="332151" y="443392"/>
            <a:ext cx="64500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Hotel confirmation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6" name="Google Shape;206;p38"/>
          <p:cNvSpPr/>
          <p:nvPr/>
        </p:nvSpPr>
        <p:spPr>
          <a:xfrm>
            <a:off x="0" y="9524123"/>
            <a:ext cx="7315200" cy="534600"/>
          </a:xfrm>
          <a:prstGeom prst="rect">
            <a:avLst/>
          </a:prstGeom>
          <a:solidFill>
            <a:srgbClr val="EBE9DA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38"/>
          <p:cNvSpPr txBox="1"/>
          <p:nvPr/>
        </p:nvSpPr>
        <p:spPr>
          <a:xfrm>
            <a:off x="6705939" y="0"/>
            <a:ext cx="390900" cy="1082100"/>
          </a:xfrm>
          <a:prstGeom prst="rect">
            <a:avLst/>
          </a:prstGeom>
          <a:solidFill>
            <a:srgbClr val="5E374B">
              <a:alpha val="75980"/>
            </a:srgbClr>
          </a:solidFill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pic>
        <p:nvPicPr>
          <p:cNvPr id="208" name="Google Shape;20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375" y="2912800"/>
            <a:ext cx="6944451" cy="423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/>
          <p:nvPr/>
        </p:nvSpPr>
        <p:spPr>
          <a:xfrm>
            <a:off x="432601" y="3069817"/>
            <a:ext cx="64500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Table of Contents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1" name="Google Shape;111;p26"/>
          <p:cNvSpPr/>
          <p:nvPr/>
        </p:nvSpPr>
        <p:spPr>
          <a:xfrm>
            <a:off x="0" y="9524123"/>
            <a:ext cx="7315200" cy="534600"/>
          </a:xfrm>
          <a:prstGeom prst="rect">
            <a:avLst/>
          </a:prstGeom>
          <a:solidFill>
            <a:srgbClr val="EBE9DA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6"/>
          <p:cNvSpPr txBox="1"/>
          <p:nvPr/>
        </p:nvSpPr>
        <p:spPr>
          <a:xfrm>
            <a:off x="6705939" y="0"/>
            <a:ext cx="390900" cy="1082100"/>
          </a:xfrm>
          <a:prstGeom prst="rect">
            <a:avLst/>
          </a:prstGeom>
          <a:solidFill>
            <a:srgbClr val="5E374B">
              <a:alpha val="75980"/>
            </a:srgbClr>
          </a:solidFill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graphicFrame>
        <p:nvGraphicFramePr>
          <p:cNvPr id="113" name="Google Shape;113;p26"/>
          <p:cNvGraphicFramePr/>
          <p:nvPr/>
        </p:nvGraphicFramePr>
        <p:xfrm>
          <a:off x="603788" y="4277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{80F0D541-C56A-489E-AA09-3D76DE450653}</a:tableStyleId>
              </a:tblPr>
              <a:tblGrid>
                <a:gridCol w="670025"/>
                <a:gridCol w="5513325"/>
              </a:tblGrid>
              <a:tr h="66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endParaRPr b="1" sz="200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000" u="sng">
                          <a:solidFill>
                            <a:schemeClr val="hlink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hlinkClick action="ppaction://hlinksldjump" r:id="rId3"/>
                        </a:rPr>
                        <a:t>Entry/Exit Requirements</a:t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</a:t>
                      </a:r>
                      <a:endParaRPr b="1" sz="200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u="sng">
                          <a:solidFill>
                            <a:schemeClr val="hlink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hlinkClick action="ppaction://hlinksldjump" r:id="rId4"/>
                        </a:rPr>
                        <a:t>Etiquette and Cultural Expectations</a:t>
                      </a:r>
                      <a:endParaRPr sz="2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</a:t>
                      </a:r>
                      <a:endParaRPr b="1" sz="200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u="sng">
                          <a:solidFill>
                            <a:schemeClr val="hlink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hlinkClick action="ppaction://hlinksldjump" r:id="rId5"/>
                        </a:rPr>
                        <a:t>Event Information</a:t>
                      </a:r>
                      <a:endParaRPr sz="200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</a:t>
                      </a:r>
                      <a:endParaRPr b="1" sz="200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u="sng">
                          <a:solidFill>
                            <a:schemeClr val="hlink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hlinkClick action="ppaction://hlinksldjump" r:id="rId6"/>
                        </a:rPr>
                        <a:t>Budget</a:t>
                      </a:r>
                      <a:endParaRPr sz="2000">
                        <a:highlight>
                          <a:srgbClr val="FFFF00"/>
                        </a:highlight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000">
                          <a:solidFill>
                            <a:schemeClr val="lt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b="1" sz="200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u="sng">
                          <a:solidFill>
                            <a:schemeClr val="hlink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  <a:hlinkClick action="ppaction://hlinksldjump" r:id="rId7"/>
                        </a:rPr>
                        <a:t>Travel Itinerary</a:t>
                      </a:r>
                      <a:endParaRPr sz="2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lt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BE9DA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/>
          <p:nvPr/>
        </p:nvSpPr>
        <p:spPr>
          <a:xfrm>
            <a:off x="176590" y="221968"/>
            <a:ext cx="6951900" cy="9628200"/>
          </a:xfrm>
          <a:prstGeom prst="rect">
            <a:avLst/>
          </a:prstGeom>
          <a:solidFill>
            <a:srgbClr val="5E374B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9" name="Google Shape;119;p27"/>
          <p:cNvCxnSpPr/>
          <p:nvPr/>
        </p:nvCxnSpPr>
        <p:spPr>
          <a:xfrm>
            <a:off x="485653" y="853258"/>
            <a:ext cx="0" cy="8291100"/>
          </a:xfrm>
          <a:prstGeom prst="straightConnector1">
            <a:avLst/>
          </a:prstGeom>
          <a:noFill/>
          <a:ln cap="flat" cmpd="sng" w="19050">
            <a:solidFill>
              <a:srgbClr val="EBE9D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0" name="Google Shape;120;p27"/>
          <p:cNvSpPr txBox="1"/>
          <p:nvPr/>
        </p:nvSpPr>
        <p:spPr>
          <a:xfrm>
            <a:off x="696351" y="3921075"/>
            <a:ext cx="5903100" cy="24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EBE9D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Entry/Exit</a:t>
            </a:r>
            <a:r>
              <a:rPr lang="en" sz="4400">
                <a:solidFill>
                  <a:srgbClr val="EBE9D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</a:t>
            </a:r>
            <a:r>
              <a:rPr lang="en" sz="4800">
                <a:solidFill>
                  <a:srgbClr val="EBE9DA"/>
                </a:solidFill>
                <a:latin typeface="Montserrat"/>
                <a:ea typeface="Montserrat"/>
                <a:cs typeface="Montserrat"/>
                <a:sym typeface="Montserrat"/>
              </a:rPr>
              <a:t>requirements </a:t>
            </a:r>
            <a:endParaRPr sz="4800">
              <a:solidFill>
                <a:srgbClr val="EBE9DA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8"/>
          <p:cNvSpPr txBox="1"/>
          <p:nvPr/>
        </p:nvSpPr>
        <p:spPr>
          <a:xfrm>
            <a:off x="332151" y="443392"/>
            <a:ext cx="64500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Documentation Requirements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" name="Google Shape;126;p28"/>
          <p:cNvSpPr/>
          <p:nvPr/>
        </p:nvSpPr>
        <p:spPr>
          <a:xfrm>
            <a:off x="0" y="9524123"/>
            <a:ext cx="7315200" cy="534600"/>
          </a:xfrm>
          <a:prstGeom prst="rect">
            <a:avLst/>
          </a:prstGeom>
          <a:solidFill>
            <a:srgbClr val="EBE9DA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8"/>
          <p:cNvSpPr txBox="1"/>
          <p:nvPr/>
        </p:nvSpPr>
        <p:spPr>
          <a:xfrm>
            <a:off x="6705939" y="0"/>
            <a:ext cx="390900" cy="1082100"/>
          </a:xfrm>
          <a:prstGeom prst="rect">
            <a:avLst/>
          </a:prstGeom>
          <a:solidFill>
            <a:srgbClr val="5E374B">
              <a:alpha val="75980"/>
            </a:srgbClr>
          </a:solidFill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28" name="Google Shape;128;p28"/>
          <p:cNvSpPr txBox="1"/>
          <p:nvPr/>
        </p:nvSpPr>
        <p:spPr>
          <a:xfrm>
            <a:off x="332150" y="1979150"/>
            <a:ext cx="5990700" cy="57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ENTRY: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5E374B"/>
              </a:buClr>
              <a:buSzPts val="3000"/>
              <a:buFont typeface="Montserrat"/>
              <a:buChar char="●"/>
            </a:pPr>
            <a:r>
              <a:rPr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Passport with expiration date more than 6 months from entry date (</a:t>
            </a:r>
            <a:r>
              <a:rPr lang="en" sz="3000">
                <a:solidFill>
                  <a:srgbClr val="4A4A4A"/>
                </a:solidFill>
                <a:highlight>
                  <a:schemeClr val="lt1"/>
                </a:highlight>
              </a:rPr>
              <a:t>✔</a:t>
            </a:r>
            <a:r>
              <a:rPr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)</a:t>
            </a:r>
            <a:endParaRPr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5E374B"/>
              </a:buClr>
              <a:buSzPts val="3000"/>
              <a:buFont typeface="Montserrat"/>
              <a:buChar char="●"/>
            </a:pPr>
            <a:r>
              <a:rPr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US Visa</a:t>
            </a:r>
            <a:endParaRPr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EXIT: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5E374B"/>
              </a:buClr>
              <a:buSzPts val="3000"/>
              <a:buFont typeface="Montserrat"/>
              <a:buChar char="●"/>
            </a:pPr>
            <a:r>
              <a:rPr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Return flight ticket and valid visa</a:t>
            </a:r>
            <a:endParaRPr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9" name="Google Shape;129;p28"/>
          <p:cNvSpPr txBox="1"/>
          <p:nvPr/>
        </p:nvSpPr>
        <p:spPr>
          <a:xfrm>
            <a:off x="5419" y="4601803"/>
            <a:ext cx="7315200" cy="4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130" name="Google Shape;130;p28"/>
          <p:cNvSpPr txBox="1"/>
          <p:nvPr/>
        </p:nvSpPr>
        <p:spPr>
          <a:xfrm>
            <a:off x="231625" y="8594502"/>
            <a:ext cx="6862800" cy="13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Immigration, Refugees and Citizenship Canada (IRCC):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https://www.canada.ca/en/immigration-refugees-citizenship.html</a:t>
            </a:r>
            <a:r>
              <a:rPr baseline="30000" lang="en" sz="1100">
                <a:solidFill>
                  <a:schemeClr val="dk1"/>
                </a:solidFill>
              </a:rPr>
              <a:t> 1 </a:t>
            </a:r>
            <a:r>
              <a:rPr lang="en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Additional Resources:</a:t>
            </a:r>
            <a:endParaRPr b="1"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en" sz="1100">
                <a:solidFill>
                  <a:schemeClr val="dk1"/>
                </a:solidFill>
              </a:rPr>
              <a:t>Travelstart: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6"/>
              </a:rPr>
              <a:t>https://visa.vfsglobal.com/one-pager/nigeria/canada/english/pdf/Nigeria-Tourist-</a:t>
            </a:r>
            <a:endParaRPr sz="1100" u="sng">
              <a:solidFill>
                <a:schemeClr val="hlink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/>
          <p:nvPr/>
        </p:nvSpPr>
        <p:spPr>
          <a:xfrm>
            <a:off x="176590" y="221968"/>
            <a:ext cx="6951900" cy="9628200"/>
          </a:xfrm>
          <a:prstGeom prst="rect">
            <a:avLst/>
          </a:prstGeom>
          <a:solidFill>
            <a:srgbClr val="5E374B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6" name="Google Shape;136;p29"/>
          <p:cNvCxnSpPr/>
          <p:nvPr/>
        </p:nvCxnSpPr>
        <p:spPr>
          <a:xfrm>
            <a:off x="485653" y="853258"/>
            <a:ext cx="0" cy="8291100"/>
          </a:xfrm>
          <a:prstGeom prst="straightConnector1">
            <a:avLst/>
          </a:prstGeom>
          <a:noFill/>
          <a:ln cap="flat" cmpd="sng" w="19050">
            <a:solidFill>
              <a:srgbClr val="EBE9D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7" name="Google Shape;137;p29"/>
          <p:cNvSpPr txBox="1"/>
          <p:nvPr/>
        </p:nvSpPr>
        <p:spPr>
          <a:xfrm>
            <a:off x="696347" y="3921078"/>
            <a:ext cx="5006700" cy="24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EBE9D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Etiquette </a:t>
            </a:r>
            <a:r>
              <a:rPr lang="en" sz="4800">
                <a:solidFill>
                  <a:srgbClr val="EBE9DA"/>
                </a:solidFill>
                <a:latin typeface="Montserrat"/>
                <a:ea typeface="Montserrat"/>
                <a:cs typeface="Montserrat"/>
                <a:sym typeface="Montserrat"/>
              </a:rPr>
              <a:t>and Cultural Expectations</a:t>
            </a:r>
            <a:endParaRPr sz="4800">
              <a:solidFill>
                <a:srgbClr val="EBE9DA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0"/>
          <p:cNvSpPr txBox="1"/>
          <p:nvPr/>
        </p:nvSpPr>
        <p:spPr>
          <a:xfrm>
            <a:off x="332151" y="443392"/>
            <a:ext cx="64500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Etiquette and Cultural Expectations 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30"/>
          <p:cNvSpPr/>
          <p:nvPr/>
        </p:nvSpPr>
        <p:spPr>
          <a:xfrm>
            <a:off x="0" y="9524123"/>
            <a:ext cx="7315200" cy="534600"/>
          </a:xfrm>
          <a:prstGeom prst="rect">
            <a:avLst/>
          </a:prstGeom>
          <a:solidFill>
            <a:srgbClr val="EBE9DA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30"/>
          <p:cNvSpPr txBox="1"/>
          <p:nvPr/>
        </p:nvSpPr>
        <p:spPr>
          <a:xfrm>
            <a:off x="6705939" y="0"/>
            <a:ext cx="390900" cy="1082100"/>
          </a:xfrm>
          <a:prstGeom prst="rect">
            <a:avLst/>
          </a:prstGeom>
          <a:solidFill>
            <a:srgbClr val="5E374B">
              <a:alpha val="75980"/>
            </a:srgbClr>
          </a:solidFill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45" name="Google Shape;145;p30"/>
          <p:cNvSpPr txBox="1"/>
          <p:nvPr/>
        </p:nvSpPr>
        <p:spPr>
          <a:xfrm>
            <a:off x="458827" y="1867801"/>
            <a:ext cx="5980200" cy="6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7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1F1F1F"/>
                </a:solidFill>
              </a:rPr>
              <a:t>Greetings and Communication</a:t>
            </a:r>
            <a:endParaRPr b="1"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120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Introductions:</a:t>
            </a:r>
            <a:r>
              <a:rPr lang="en" sz="1200">
                <a:solidFill>
                  <a:srgbClr val="1F1F1F"/>
                </a:solidFill>
              </a:rPr>
              <a:t> A firm handshake and direct eye contact are common greetings.</a:t>
            </a:r>
            <a:endParaRPr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Courtesy:</a:t>
            </a:r>
            <a:r>
              <a:rPr lang="en" sz="1200">
                <a:solidFill>
                  <a:srgbClr val="1F1F1F"/>
                </a:solidFill>
              </a:rPr>
              <a:t> Always say "</a:t>
            </a:r>
            <a:r>
              <a:rPr lang="en" sz="1200">
                <a:solidFill>
                  <a:srgbClr val="1F1F1F"/>
                </a:solidFill>
              </a:rPr>
              <a:t>please" and "thank you."</a:t>
            </a:r>
            <a:endParaRPr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Clear Communication:</a:t>
            </a:r>
            <a:r>
              <a:rPr lang="en" sz="1200">
                <a:solidFill>
                  <a:srgbClr val="1F1F1F"/>
                </a:solidFill>
              </a:rPr>
              <a:t> Be direct and to the point when speaking.</a:t>
            </a:r>
            <a:endParaRPr sz="1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7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1F1F1F"/>
                </a:solidFill>
              </a:rPr>
              <a:t>Dining Etiquette</a:t>
            </a:r>
            <a:endParaRPr b="1"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120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Gratitude:</a:t>
            </a:r>
            <a:r>
              <a:rPr lang="en" sz="1200">
                <a:solidFill>
                  <a:srgbClr val="1F1F1F"/>
                </a:solidFill>
              </a:rPr>
              <a:t> Tip generously for good service.</a:t>
            </a:r>
            <a:endParaRPr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Table Manners:</a:t>
            </a:r>
            <a:r>
              <a:rPr lang="en" sz="1200">
                <a:solidFill>
                  <a:srgbClr val="1F1F1F"/>
                </a:solidFill>
              </a:rPr>
              <a:t> Use good table manners.</a:t>
            </a:r>
            <a:endParaRPr sz="1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7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1F1F1F"/>
                </a:solidFill>
              </a:rPr>
              <a:t>Business Etiquette</a:t>
            </a:r>
            <a:endParaRPr b="1"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120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Timeliness:</a:t>
            </a:r>
            <a:r>
              <a:rPr lang="en" sz="1200">
                <a:solidFill>
                  <a:srgbClr val="1F1F1F"/>
                </a:solidFill>
              </a:rPr>
              <a:t> Be punctual for meetings and appointments.</a:t>
            </a:r>
            <a:endParaRPr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Professional Appearance:</a:t>
            </a:r>
            <a:r>
              <a:rPr lang="en" sz="1200">
                <a:solidFill>
                  <a:srgbClr val="1F1F1F"/>
                </a:solidFill>
              </a:rPr>
              <a:t> Dress appropriately for business occasions.</a:t>
            </a:r>
            <a:endParaRPr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Directness:</a:t>
            </a:r>
            <a:r>
              <a:rPr lang="en" sz="1200">
                <a:solidFill>
                  <a:srgbClr val="1F1F1F"/>
                </a:solidFill>
              </a:rPr>
              <a:t> Communicate clearly and concisely in business settings.</a:t>
            </a:r>
            <a:endParaRPr sz="1200">
              <a:solidFill>
                <a:srgbClr val="1F1F1F"/>
              </a:solidFill>
            </a:endParaRPr>
          </a:p>
          <a:p>
            <a:pPr indent="0" lvl="0" marL="0" rtl="0" algn="l">
              <a:lnSpc>
                <a:spcPct val="17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1F1F1F"/>
                </a:solidFill>
              </a:rPr>
              <a:t>Cultural Sensitivity</a:t>
            </a:r>
            <a:endParaRPr b="1"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120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Respect for Diversity:</a:t>
            </a:r>
            <a:r>
              <a:rPr lang="en" sz="1200">
                <a:solidFill>
                  <a:srgbClr val="1F1F1F"/>
                </a:solidFill>
              </a:rPr>
              <a:t> Appreciate Canada's multiculturalism.</a:t>
            </a:r>
            <a:endParaRPr sz="1200">
              <a:solidFill>
                <a:srgbClr val="1F1F1F"/>
              </a:solidFill>
            </a:endParaRPr>
          </a:p>
          <a:p>
            <a:pPr indent="-304800" lvl="0" marL="45720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F1F1F"/>
              </a:buClr>
              <a:buSzPts val="1200"/>
              <a:buChar char="●"/>
            </a:pPr>
            <a:r>
              <a:rPr b="1" lang="en" sz="1200">
                <a:solidFill>
                  <a:srgbClr val="1F1F1F"/>
                </a:solidFill>
              </a:rPr>
              <a:t>Avoid Stereotypes:</a:t>
            </a:r>
            <a:r>
              <a:rPr lang="en" sz="1200">
                <a:solidFill>
                  <a:srgbClr val="1F1F1F"/>
                </a:solidFill>
              </a:rPr>
              <a:t> Don't make assumptions about people based on their background.</a:t>
            </a:r>
            <a:endParaRPr sz="1200">
              <a:solidFill>
                <a:srgbClr val="1F1F1F"/>
              </a:solidFill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/>
          <p:nvPr/>
        </p:nvSpPr>
        <p:spPr>
          <a:xfrm>
            <a:off x="176590" y="221968"/>
            <a:ext cx="6951900" cy="9628200"/>
          </a:xfrm>
          <a:prstGeom prst="rect">
            <a:avLst/>
          </a:prstGeom>
          <a:solidFill>
            <a:srgbClr val="5E374B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1" name="Google Shape;151;p31"/>
          <p:cNvCxnSpPr/>
          <p:nvPr/>
        </p:nvCxnSpPr>
        <p:spPr>
          <a:xfrm>
            <a:off x="485653" y="853258"/>
            <a:ext cx="0" cy="8291100"/>
          </a:xfrm>
          <a:prstGeom prst="straightConnector1">
            <a:avLst/>
          </a:prstGeom>
          <a:noFill/>
          <a:ln cap="flat" cmpd="sng" w="19050">
            <a:solidFill>
              <a:srgbClr val="EBE9D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2" name="Google Shape;152;p31"/>
          <p:cNvSpPr txBox="1"/>
          <p:nvPr/>
        </p:nvSpPr>
        <p:spPr>
          <a:xfrm>
            <a:off x="696350" y="3387673"/>
            <a:ext cx="5006700" cy="40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EBE9D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Event </a:t>
            </a:r>
            <a:r>
              <a:rPr lang="en" sz="4800">
                <a:solidFill>
                  <a:srgbClr val="EBE9DA"/>
                </a:solidFill>
                <a:latin typeface="Montserrat"/>
                <a:ea typeface="Montserrat"/>
                <a:cs typeface="Montserrat"/>
                <a:sym typeface="Montserrat"/>
              </a:rPr>
              <a:t>information</a:t>
            </a:r>
            <a:endParaRPr sz="2000">
              <a:solidFill>
                <a:srgbClr val="EBE9D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2"/>
          <p:cNvSpPr txBox="1"/>
          <p:nvPr/>
        </p:nvSpPr>
        <p:spPr>
          <a:xfrm>
            <a:off x="332151" y="443392"/>
            <a:ext cx="6450000" cy="6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5E374B"/>
                </a:solidFill>
                <a:latin typeface="Montserrat"/>
                <a:ea typeface="Montserrat"/>
                <a:cs typeface="Montserrat"/>
                <a:sym typeface="Montserrat"/>
              </a:rPr>
              <a:t>Event Information </a:t>
            </a:r>
            <a:endParaRPr b="1" sz="3000">
              <a:solidFill>
                <a:srgbClr val="5E374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" name="Google Shape;158;p32"/>
          <p:cNvSpPr/>
          <p:nvPr/>
        </p:nvSpPr>
        <p:spPr>
          <a:xfrm>
            <a:off x="0" y="9524123"/>
            <a:ext cx="7315200" cy="534600"/>
          </a:xfrm>
          <a:prstGeom prst="rect">
            <a:avLst/>
          </a:prstGeom>
          <a:solidFill>
            <a:srgbClr val="EBE9DA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32"/>
          <p:cNvSpPr txBox="1"/>
          <p:nvPr/>
        </p:nvSpPr>
        <p:spPr>
          <a:xfrm>
            <a:off x="6705939" y="0"/>
            <a:ext cx="390900" cy="1082100"/>
          </a:xfrm>
          <a:prstGeom prst="rect">
            <a:avLst/>
          </a:prstGeom>
          <a:solidFill>
            <a:srgbClr val="5E374B">
              <a:alpha val="75980"/>
            </a:srgbClr>
          </a:solidFill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graphicFrame>
        <p:nvGraphicFramePr>
          <p:cNvPr id="160" name="Google Shape;160;p32"/>
          <p:cNvGraphicFramePr/>
          <p:nvPr/>
        </p:nvGraphicFramePr>
        <p:xfrm>
          <a:off x="757988" y="2253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{013F5E4C-A51D-498E-B8FD-F2141E3A67CA}</a:tableStyleId>
              </a:tblPr>
              <a:tblGrid>
                <a:gridCol w="917825"/>
                <a:gridCol w="869725"/>
                <a:gridCol w="3506725"/>
              </a:tblGrid>
              <a:tr h="31750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Date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12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Time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Event</a:t>
                      </a:r>
                      <a:endParaRPr b="1" sz="1000">
                        <a:solidFill>
                          <a:srgbClr val="FFFFFF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6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E374B"/>
                    </a:solidFill>
                  </a:tcPr>
                </a:tc>
              </a:tr>
              <a:tr h="3403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 Sep 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23:55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Depart Nigeria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03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 Sep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09:20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Arrive Canada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03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 Sep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11:00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Conference meeting 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03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4 Sep 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15:00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Check in attraction centres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03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 Sep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12:00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Travel to the country side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03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6 Sep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14:30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Meeting with Jeremiah ALX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03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 Sep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20:00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Dance night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03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8 Sep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11:00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Watch a movie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0350"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9 Sep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06:30</a:t>
                      </a:r>
                      <a:endParaRPr sz="1200">
                        <a:solidFill>
                          <a:srgbClr val="222222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222222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Depart Canada</a:t>
                      </a:r>
                      <a:endParaRPr/>
                    </a:p>
                  </a:txBody>
                  <a:tcPr marT="63500" marB="63500" marR="63500" marL="63500" anchor="b">
                    <a:lnL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3"/>
          <p:cNvSpPr/>
          <p:nvPr/>
        </p:nvSpPr>
        <p:spPr>
          <a:xfrm>
            <a:off x="176590" y="221968"/>
            <a:ext cx="6951900" cy="9628200"/>
          </a:xfrm>
          <a:prstGeom prst="rect">
            <a:avLst/>
          </a:prstGeom>
          <a:solidFill>
            <a:srgbClr val="5E374B"/>
          </a:solidFill>
          <a:ln>
            <a:noFill/>
          </a:ln>
        </p:spPr>
        <p:txBody>
          <a:bodyPr anchorCtr="0" anchor="ctr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6" name="Google Shape;166;p33"/>
          <p:cNvCxnSpPr/>
          <p:nvPr/>
        </p:nvCxnSpPr>
        <p:spPr>
          <a:xfrm>
            <a:off x="485653" y="853258"/>
            <a:ext cx="0" cy="8291100"/>
          </a:xfrm>
          <a:prstGeom prst="straightConnector1">
            <a:avLst/>
          </a:prstGeom>
          <a:noFill/>
          <a:ln cap="flat" cmpd="sng" w="19050">
            <a:solidFill>
              <a:srgbClr val="EBE9D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7" name="Google Shape;167;p33"/>
          <p:cNvSpPr txBox="1"/>
          <p:nvPr/>
        </p:nvSpPr>
        <p:spPr>
          <a:xfrm>
            <a:off x="696347" y="3921078"/>
            <a:ext cx="5006700" cy="24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87650" lIns="87650" spcFirstLastPara="1" rIns="87650" wrap="square" tIns="876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EBE9DA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Budget</a:t>
            </a:r>
            <a:endParaRPr sz="4800">
              <a:solidFill>
                <a:srgbClr val="EBE9DA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